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1" r:id="rId2"/>
    <p:sldId id="289" r:id="rId3"/>
    <p:sldId id="317" r:id="rId4"/>
    <p:sldId id="295" r:id="rId5"/>
    <p:sldId id="298" r:id="rId6"/>
    <p:sldId id="293" r:id="rId7"/>
    <p:sldId id="261" r:id="rId8"/>
    <p:sldId id="302" r:id="rId9"/>
    <p:sldId id="313" r:id="rId10"/>
    <p:sldId id="318" r:id="rId1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 Neue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 Neue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 Neue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 Neue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 Neue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 Neue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 Neue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 Neue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 Neue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E88624"/>
    <a:srgbClr val="BCBCBC"/>
    <a:srgbClr val="7AA244"/>
    <a:srgbClr val="4EBE62"/>
    <a:srgbClr val="40A3E0"/>
    <a:srgbClr val="5AD081"/>
    <a:srgbClr val="FEFF01"/>
    <a:srgbClr val="104E21"/>
    <a:srgbClr val="24A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1" autoAdjust="0"/>
    <p:restoredTop sz="98828" autoAdjust="0"/>
  </p:normalViewPr>
  <p:slideViewPr>
    <p:cSldViewPr>
      <p:cViewPr varScale="1">
        <p:scale>
          <a:sx n="113" d="100"/>
          <a:sy n="113" d="100"/>
        </p:scale>
        <p:origin x="1818" y="9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34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2DFA1-AF38-40F1-8A38-92ED65D0DF06}" type="datetimeFigureOut">
              <a:rPr lang="de-DE" smtClean="0"/>
              <a:pPr/>
              <a:t>13.11.2017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BE880-50CD-4A12-842E-DD2CEAF4963C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186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BFE11B-81FF-4D57-813B-9778B08EA7FC}" type="slidenum">
              <a:rPr lang="en-US" altLang="de-DE"/>
              <a:pPr/>
              <a:t>‹N°›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36857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FE11B-81FF-4D57-813B-9778B08EA7FC}" type="slidenum">
              <a:rPr lang="en-US" altLang="de-DE" smtClean="0"/>
              <a:pPr/>
              <a:t>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8421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9pPr>
          </a:lstStyle>
          <a:p>
            <a:fld id="{97FF5715-F459-4A41-B22B-92F68A4864BD}" type="slidenum">
              <a:rPr lang="en-US" altLang="de-DE" sz="1200"/>
              <a:pPr/>
              <a:t>4</a:t>
            </a:fld>
            <a:endParaRPr lang="en-US" altLang="de-DE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Begründung für Stufe 1:</a:t>
            </a:r>
          </a:p>
          <a:p>
            <a:pPr eaLnBrk="1" hangingPunct="1"/>
            <a:r>
              <a:rPr lang="de-DE" altLang="de-DE" dirty="0" smtClean="0"/>
              <a:t>Zuwanderungsbewegung beobachten</a:t>
            </a:r>
            <a:r>
              <a:rPr lang="de-DE" altLang="de-DE" baseline="0" dirty="0" smtClean="0"/>
              <a:t> und managen</a:t>
            </a:r>
          </a:p>
          <a:p>
            <a:pPr eaLnBrk="1" hangingPunct="1"/>
            <a:r>
              <a:rPr lang="de-DE" altLang="de-DE" baseline="0" dirty="0" smtClean="0"/>
              <a:t>Tätigkeitsprofile und Zeitbedarfe ermitteln und konkret abschätzen</a:t>
            </a:r>
          </a:p>
          <a:p>
            <a:pPr eaLnBrk="1" hangingPunct="1"/>
            <a:r>
              <a:rPr lang="de-DE" altLang="de-DE" baseline="0" dirty="0" smtClean="0"/>
              <a:t>Kosten und Finanzierungfragen klären</a:t>
            </a:r>
          </a:p>
          <a:p>
            <a:pPr eaLnBrk="1" hangingPunct="1"/>
            <a:r>
              <a:rPr lang="de-DE" altLang="de-DE" baseline="0" dirty="0" smtClean="0"/>
              <a:t>=&gt; Auslaufen Eigenprojekt der Stiftung zum 31.12.2016, danach bis 31.12.2020 noch 3 Mitarbeiter in LIFE Luchs, landesweite Einsätze schwieriger. 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86294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9pPr>
          </a:lstStyle>
          <a:p>
            <a:fld id="{97FF5715-F459-4A41-B22B-92F68A4864BD}" type="slidenum">
              <a:rPr lang="en-US" altLang="de-DE" sz="1200"/>
              <a:pPr/>
              <a:t>5</a:t>
            </a:fld>
            <a:endParaRPr lang="en-US" altLang="de-DE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75694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9pPr>
          </a:lstStyle>
          <a:p>
            <a:fld id="{0F8724EE-D753-4663-9170-EB5FA42CC792}" type="slidenum">
              <a:rPr lang="en-US" altLang="de-DE" sz="1200"/>
              <a:pPr/>
              <a:t>6</a:t>
            </a:fld>
            <a:endParaRPr lang="en-US" altLang="de-DE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4824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9pPr>
          </a:lstStyle>
          <a:p>
            <a:fld id="{FDA21C58-70D8-4C28-B4B6-22F100B30BC0}" type="slidenum">
              <a:rPr lang="en-US" altLang="de-DE" sz="1200"/>
              <a:pPr/>
              <a:t>7</a:t>
            </a:fld>
            <a:endParaRPr lang="en-US" altLang="de-DE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In Stufe 2 ab 1.1.2017 wäre zu prüfen,</a:t>
            </a:r>
            <a:r>
              <a:rPr lang="de-DE" altLang="de-DE" baseline="0" dirty="0" smtClean="0"/>
              <a:t> wie hoch der Aufwand ist und ob die Expertise zur Bewertung von Rissen mehrfach vorzuhalten sind. Dann wäre eine Untersuchung von Rissen durch hauptamtlichen Personen in der TBA, auch ohne </a:t>
            </a:r>
            <a:r>
              <a:rPr lang="de-DE" altLang="de-DE" baseline="0" dirty="0" err="1" smtClean="0"/>
              <a:t>vetmed</a:t>
            </a:r>
            <a:r>
              <a:rPr lang="de-DE" altLang="de-DE" baseline="0" dirty="0" smtClean="0"/>
              <a:t>. Ausbildung möglich. (Siehe Vermerk Dr. Blicke, Abt. 4, 20.5.2014) 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54153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Förderquoten</a:t>
            </a:r>
            <a:r>
              <a:rPr lang="de-DE" baseline="0" dirty="0" smtClean="0"/>
              <a:t> werden sehr unterschiedlich gehandhabt: </a:t>
            </a:r>
          </a:p>
          <a:p>
            <a:r>
              <a:rPr lang="de-DE" baseline="0" dirty="0" smtClean="0"/>
              <a:t>*BY in einem </a:t>
            </a:r>
            <a:r>
              <a:rPr lang="de-DE" baseline="0" dirty="0" err="1" smtClean="0"/>
              <a:t>Notifizierten</a:t>
            </a:r>
            <a:r>
              <a:rPr lang="de-DE" baseline="0" dirty="0" smtClean="0"/>
              <a:t> verfahren bis zu 80% aus Mitteln der Stiftung, plus 20% von Naturschutzverbänden = 100% Finanzierung</a:t>
            </a:r>
          </a:p>
          <a:p>
            <a:r>
              <a:rPr lang="de-DE" baseline="0" dirty="0" smtClean="0"/>
              <a:t>*LEADER/ILE bis zu 75%</a:t>
            </a:r>
          </a:p>
          <a:p>
            <a:r>
              <a:rPr lang="de-DE" baseline="0" dirty="0" smtClean="0"/>
              <a:t>*ELER Landwirtschaftliche Programme bisher bis zu 60%, neu vermutlich 40%</a:t>
            </a:r>
          </a:p>
          <a:p>
            <a:endParaRPr lang="de-DE" baseline="0" dirty="0" smtClean="0"/>
          </a:p>
          <a:p>
            <a:r>
              <a:rPr lang="de-DE" baseline="0" dirty="0" smtClean="0"/>
              <a:t>Die Maßnahmen und Kostenansätze zur Prävention wären mit den Interessensgruppen zu entwickeln (Landwirtschaftskammer, Verbände der Tierhalter): </a:t>
            </a:r>
          </a:p>
          <a:p>
            <a:r>
              <a:rPr lang="de-DE" baseline="0" dirty="0" smtClean="0"/>
              <a:t>z.B. Förderfähige Kosten für </a:t>
            </a:r>
            <a:r>
              <a:rPr lang="de-DE" baseline="0" dirty="0" err="1" smtClean="0"/>
              <a:t>Zaunbau</a:t>
            </a:r>
            <a:r>
              <a:rPr lang="de-DE" baseline="0" dirty="0" smtClean="0"/>
              <a:t> je nach Flächenbedarf (Tierart, Anzahl Tiere) oder Bewertung des Schadensrisikos (Hobbyhalter wenige Tiere, trotzdem Förderung da Wölfe das Beuteschema nicht erlernen sollen).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FE11B-81FF-4D57-813B-9778B08EA7FC}" type="slidenum">
              <a:rPr lang="en-US" altLang="de-DE" smtClean="0"/>
              <a:pPr/>
              <a:t>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7676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charset="-128"/>
              </a:defRPr>
            </a:lvl9pPr>
          </a:lstStyle>
          <a:p>
            <a:fld id="{97FF5715-F459-4A41-B22B-92F68A4864BD}" type="slidenum">
              <a:rPr lang="en-US" altLang="de-DE" sz="1200"/>
              <a:pPr/>
              <a:t>9</a:t>
            </a:fld>
            <a:endParaRPr lang="en-US" altLang="de-DE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 smtClean="0"/>
              <a:t>Qualifizierung</a:t>
            </a:r>
            <a:r>
              <a:rPr lang="de-DE" altLang="de-DE" baseline="0" dirty="0" smtClean="0"/>
              <a:t> in Kooperation mit FAWF (Ausbildung Großkarnivoren-Beauftragte) und über LIFE Projekt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82011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91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44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30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4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926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19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33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38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5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0717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686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SNU schrift gra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172200"/>
            <a:ext cx="2082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3" descr="SNU Blatt gra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4500"/>
            <a:ext cx="641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2706786"/>
              </p:ext>
            </p:extLst>
          </p:nvPr>
        </p:nvGraphicFramePr>
        <p:xfrm>
          <a:off x="0" y="-76199"/>
          <a:ext cx="457200" cy="7082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</a:tblGrid>
              <a:tr h="1811331">
                <a:tc>
                  <a:txBody>
                    <a:bodyPr/>
                    <a:lstStyle/>
                    <a:p>
                      <a:pPr algn="ctr"/>
                      <a:r>
                        <a:rPr lang="de-DE" sz="1600" b="1" cap="small" dirty="0" smtClean="0">
                          <a:solidFill>
                            <a:schemeClr val="bg1"/>
                          </a:solidFill>
                        </a:rPr>
                        <a:t>SNU</a:t>
                      </a:r>
                      <a:endParaRPr lang="de-DE" sz="1600" b="1" cap="small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393635">
                <a:tc>
                  <a:txBody>
                    <a:bodyPr/>
                    <a:lstStyle/>
                    <a:p>
                      <a:pPr algn="ctr"/>
                      <a:r>
                        <a:rPr lang="de-DE" sz="1600" b="1" cap="small" dirty="0" smtClean="0">
                          <a:solidFill>
                            <a:schemeClr val="bg1"/>
                          </a:solidFill>
                        </a:rPr>
                        <a:t>LIFE</a:t>
                      </a:r>
                      <a:endParaRPr lang="de-DE" sz="1600" b="1" cap="small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rgbClr val="969696"/>
                    </a:solidFill>
                  </a:tcPr>
                </a:tc>
              </a:tr>
              <a:tr h="1824233"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NCP</a:t>
                      </a:r>
                    </a:p>
                  </a:txBody>
                  <a:tcPr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052899"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cap="sm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Beispiele</a:t>
                      </a:r>
                    </a:p>
                  </a:txBody>
                  <a:tcPr vert="vert270" anchor="ctr">
                    <a:solidFill>
                      <a:srgbClr val="74B3FF"/>
                    </a:solidFill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 userDrawn="1"/>
        </p:nvSpPr>
        <p:spPr>
          <a:xfrm>
            <a:off x="611560" y="6391597"/>
            <a:ext cx="14478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Jochen Krebühl, März</a:t>
            </a:r>
            <a:r>
              <a:rPr lang="de-DE" sz="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2017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68952" cy="2107704"/>
          </a:xfrm>
        </p:spPr>
        <p:txBody>
          <a:bodyPr/>
          <a:lstStyle/>
          <a:p>
            <a:r>
              <a:rPr lang="de-DE" dirty="0" smtClean="0"/>
              <a:t> Förderprogramm LIFE</a:t>
            </a:r>
            <a:br>
              <a:rPr lang="de-DE" dirty="0" smtClean="0"/>
            </a:br>
            <a:r>
              <a:rPr lang="de-DE" sz="3600" dirty="0" smtClean="0"/>
              <a:t>- Beratung, Finanzierung, Umsetzung- </a:t>
            </a:r>
            <a:endParaRPr lang="de-DE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3438465" y="5867400"/>
            <a:ext cx="227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www.snu.rlp.de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11" name="Picture 9" descr="logo_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/>
          <a:stretch>
            <a:fillRect/>
          </a:stretch>
        </p:blipFill>
        <p:spPr bwMode="auto">
          <a:xfrm>
            <a:off x="2267744" y="2132856"/>
            <a:ext cx="4926472" cy="349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87624" y="2251898"/>
            <a:ext cx="70567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Wir stehen als Ansprechpartner für LIFE Anträge zur Verfügung. </a:t>
            </a:r>
          </a:p>
          <a:p>
            <a:pPr algn="ctr"/>
            <a:endParaRPr lang="de-DE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06131 16 5070</a:t>
            </a:r>
          </a:p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kontakt@snu.rlp.de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de-DE" sz="3800" dirty="0" smtClean="0"/>
              <a:t>SNU RLP</a:t>
            </a:r>
            <a:endParaRPr lang="de-DE" sz="3800" dirty="0"/>
          </a:p>
        </p:txBody>
      </p:sp>
      <p:sp>
        <p:nvSpPr>
          <p:cNvPr id="5" name="Textfeld 4"/>
          <p:cNvSpPr txBox="1"/>
          <p:nvPr/>
        </p:nvSpPr>
        <p:spPr>
          <a:xfrm>
            <a:off x="7236296" y="5597697"/>
            <a:ext cx="1684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+mn-lt"/>
              </a:rPr>
              <a:t>Quelle: Stadler</a:t>
            </a:r>
            <a:endParaRPr lang="de-DE" sz="1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Gerade Verbindung 16"/>
          <p:cNvCxnSpPr>
            <a:cxnSpLocks noChangeShapeType="1"/>
          </p:cNvCxnSpPr>
          <p:nvPr/>
        </p:nvCxnSpPr>
        <p:spPr bwMode="auto">
          <a:xfrm rot="5400000">
            <a:off x="-380206" y="837407"/>
            <a:ext cx="1828802" cy="1589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691680" y="1447800"/>
            <a:ext cx="5835352" cy="4357464"/>
            <a:chOff x="2112" y="1620"/>
            <a:chExt cx="3216" cy="2472"/>
          </a:xfrm>
        </p:grpSpPr>
        <p:pic>
          <p:nvPicPr>
            <p:cNvPr id="7" name="Picture 50" descr="kind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749"/>
              <a:ext cx="1728" cy="1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arnikak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" y="2448"/>
              <a:ext cx="1069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schief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448"/>
              <a:ext cx="103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ziege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620"/>
              <a:ext cx="115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 descr="logo_lif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" y="3864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 descr="logo_natura2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858"/>
              <a:ext cx="27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2" descr="trockenmau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264"/>
              <a:ext cx="115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käf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1632"/>
              <a:ext cx="111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kind blum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16"/>
              <a:ext cx="1152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feuerfalt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32"/>
              <a:ext cx="103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1619672" y="1503977"/>
            <a:ext cx="5976664" cy="4264303"/>
          </a:xfrm>
          <a:solidFill>
            <a:srgbClr val="FDEADA">
              <a:alpha val="72157"/>
            </a:srgbClr>
          </a:solidFill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Stiftung öffentlichen Rechts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gegründet 1979</a:t>
            </a: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Fördertätigkeit</a:t>
            </a: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Eigenprojekte</a:t>
            </a: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Verwaltung von Ersatzzahlungen</a:t>
            </a: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Nationaler Kontaktpunkt LIFE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0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logo_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/>
          <a:stretch>
            <a:fillRect/>
          </a:stretch>
        </p:blipFill>
        <p:spPr bwMode="auto">
          <a:xfrm>
            <a:off x="2915816" y="673898"/>
            <a:ext cx="2763505" cy="196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16"/>
          <p:cNvCxnSpPr>
            <a:cxnSpLocks noChangeShapeType="1"/>
          </p:cNvCxnSpPr>
          <p:nvPr/>
        </p:nvCxnSpPr>
        <p:spPr bwMode="auto">
          <a:xfrm>
            <a:off x="533401" y="1721023"/>
            <a:ext cx="1" cy="1347937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feld 40"/>
          <p:cNvSpPr txBox="1"/>
          <p:nvPr/>
        </p:nvSpPr>
        <p:spPr>
          <a:xfrm>
            <a:off x="4355976" y="2924944"/>
            <a:ext cx="1212191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Umwelt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7029469" y="3789040"/>
            <a:ext cx="1863011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Biodiversität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5423134" y="4479503"/>
            <a:ext cx="3541354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Umwelt und Ressourcen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5076056" y="5127575"/>
            <a:ext cx="3883435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Verwaltungspraxis und Info</a:t>
            </a:r>
            <a:endParaRPr lang="de-DE" dirty="0"/>
          </a:p>
        </p:txBody>
      </p:sp>
      <p:cxnSp>
        <p:nvCxnSpPr>
          <p:cNvPr id="46" name="Gewinkelte Verbindung 45"/>
          <p:cNvCxnSpPr>
            <a:stCxn id="41" idx="2"/>
            <a:endCxn id="42" idx="1"/>
          </p:cNvCxnSpPr>
          <p:nvPr/>
        </p:nvCxnSpPr>
        <p:spPr bwMode="auto">
          <a:xfrm rot="16200000" flipH="1">
            <a:off x="5679138" y="2669542"/>
            <a:ext cx="633264" cy="2067397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winkelte Verbindung 47"/>
          <p:cNvCxnSpPr>
            <a:stCxn id="41" idx="2"/>
            <a:endCxn id="43" idx="1"/>
          </p:cNvCxnSpPr>
          <p:nvPr/>
        </p:nvCxnSpPr>
        <p:spPr bwMode="auto">
          <a:xfrm rot="16200000" flipH="1">
            <a:off x="4530740" y="3817941"/>
            <a:ext cx="1323727" cy="461062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winkelte Verbindung 50"/>
          <p:cNvCxnSpPr>
            <a:stCxn id="41" idx="2"/>
            <a:endCxn id="44" idx="1"/>
          </p:cNvCxnSpPr>
          <p:nvPr/>
        </p:nvCxnSpPr>
        <p:spPr bwMode="auto">
          <a:xfrm rot="16200000" flipH="1">
            <a:off x="4033165" y="4315516"/>
            <a:ext cx="1971799" cy="113984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feld 53"/>
          <p:cNvSpPr txBox="1"/>
          <p:nvPr/>
        </p:nvSpPr>
        <p:spPr>
          <a:xfrm>
            <a:off x="3058252" y="2924943"/>
            <a:ext cx="95571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Klima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611560" y="4479501"/>
            <a:ext cx="1726755" cy="46166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Anpassung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>
            <a:off x="611560" y="3817639"/>
            <a:ext cx="1503938" cy="46166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Mitigation</a:t>
            </a:r>
            <a:endParaRPr lang="de-DE" dirty="0"/>
          </a:p>
        </p:txBody>
      </p:sp>
      <p:sp>
        <p:nvSpPr>
          <p:cNvPr id="57" name="Textfeld 56"/>
          <p:cNvSpPr txBox="1"/>
          <p:nvPr/>
        </p:nvSpPr>
        <p:spPr>
          <a:xfrm>
            <a:off x="582842" y="5127575"/>
            <a:ext cx="3883435" cy="46166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Verwaltungspraxis und Info</a:t>
            </a:r>
            <a:endParaRPr lang="de-DE" dirty="0"/>
          </a:p>
        </p:txBody>
      </p:sp>
      <p:cxnSp>
        <p:nvCxnSpPr>
          <p:cNvPr id="58" name="Gewinkelte Verbindung 57"/>
          <p:cNvCxnSpPr>
            <a:stCxn id="54" idx="2"/>
            <a:endCxn id="56" idx="3"/>
          </p:cNvCxnSpPr>
          <p:nvPr/>
        </p:nvCxnSpPr>
        <p:spPr bwMode="auto">
          <a:xfrm rot="5400000">
            <a:off x="2494871" y="3007235"/>
            <a:ext cx="661864" cy="1420610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Gewinkelte Verbindung 60"/>
          <p:cNvCxnSpPr>
            <a:stCxn id="54" idx="2"/>
          </p:cNvCxnSpPr>
          <p:nvPr/>
        </p:nvCxnSpPr>
        <p:spPr bwMode="auto">
          <a:xfrm rot="5400000">
            <a:off x="2665625" y="4257091"/>
            <a:ext cx="174096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winkelte Verbindung 61"/>
          <p:cNvCxnSpPr>
            <a:stCxn id="54" idx="2"/>
            <a:endCxn id="55" idx="3"/>
          </p:cNvCxnSpPr>
          <p:nvPr/>
        </p:nvCxnSpPr>
        <p:spPr bwMode="auto">
          <a:xfrm rot="5400000">
            <a:off x="2275349" y="3449575"/>
            <a:ext cx="1323726" cy="1197793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568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err="1" smtClean="0"/>
              <a:t>Förderproamm</a:t>
            </a:r>
            <a:r>
              <a:rPr lang="de-DE" dirty="0" smtClean="0"/>
              <a:t> LIFE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1296" y="1700808"/>
            <a:ext cx="7283152" cy="4032448"/>
          </a:xfrm>
        </p:spPr>
        <p:txBody>
          <a:bodyPr/>
          <a:lstStyle/>
          <a:p>
            <a:pPr lvl="0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wird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direkt von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EU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KOM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verwaltet</a:t>
            </a:r>
          </a:p>
          <a:p>
            <a:pPr marL="0" lvl="0" indent="0">
              <a:buNone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Fördervolumen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von 3,4 Milliarden € (2014 – 2020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lvl="0" indent="0">
              <a:buNone/>
            </a:pPr>
            <a:endParaRPr lang="de-DE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Drei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ntegrierte Projekte (IP) in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der Förderperiode (2014 – 2020)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für DE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endParaRPr lang="de-DE" dirty="0"/>
          </a:p>
        </p:txBody>
      </p:sp>
      <p:cxnSp>
        <p:nvCxnSpPr>
          <p:cNvPr id="5" name="Gerade Verbindung 16"/>
          <p:cNvCxnSpPr>
            <a:cxnSpLocks noChangeShapeType="1"/>
          </p:cNvCxnSpPr>
          <p:nvPr/>
        </p:nvCxnSpPr>
        <p:spPr bwMode="auto">
          <a:xfrm>
            <a:off x="533401" y="1721023"/>
            <a:ext cx="1" cy="1347937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770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95536" y="629816"/>
            <a:ext cx="8229600" cy="1143000"/>
          </a:xfrm>
        </p:spPr>
        <p:txBody>
          <a:bodyPr/>
          <a:lstStyle/>
          <a:p>
            <a:r>
              <a:rPr lang="de-DE" dirty="0" smtClean="0"/>
              <a:t>Nationaler Kontaktpunkt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619672" y="1916832"/>
            <a:ext cx="63367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in jedem Bundesland gibt es Nationale 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Kontaktpunkte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Beratung von Antragstellern</a:t>
            </a:r>
          </a:p>
          <a:p>
            <a:pPr lvl="0"/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RLP: </a:t>
            </a:r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3"/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MUEEF </a:t>
            </a: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und SNU</a:t>
            </a:r>
          </a:p>
        </p:txBody>
      </p:sp>
      <p:cxnSp>
        <p:nvCxnSpPr>
          <p:cNvPr id="5" name="Gerade Verbindung 16"/>
          <p:cNvCxnSpPr>
            <a:cxnSpLocks noChangeShapeType="1"/>
          </p:cNvCxnSpPr>
          <p:nvPr/>
        </p:nvCxnSpPr>
        <p:spPr bwMode="auto">
          <a:xfrm>
            <a:off x="533401" y="3161183"/>
            <a:ext cx="1" cy="1779985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46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6" name="Pfeil nach rechts 5"/>
          <p:cNvSpPr/>
          <p:nvPr/>
        </p:nvSpPr>
        <p:spPr bwMode="auto">
          <a:xfrm>
            <a:off x="935360" y="4736976"/>
            <a:ext cx="360040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23" y="-171400"/>
            <a:ext cx="9414217" cy="63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16"/>
          <p:cNvCxnSpPr>
            <a:cxnSpLocks noChangeShapeType="1"/>
          </p:cNvCxnSpPr>
          <p:nvPr/>
        </p:nvCxnSpPr>
        <p:spPr bwMode="auto">
          <a:xfrm>
            <a:off x="533401" y="4961383"/>
            <a:ext cx="0" cy="1896617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565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de-DE" dirty="0" smtClean="0"/>
              <a:t>LIFE Luchs</a:t>
            </a:r>
            <a:endParaRPr lang="de-DE" dirty="0"/>
          </a:p>
        </p:txBody>
      </p:sp>
      <p:pic>
        <p:nvPicPr>
          <p:cNvPr id="9" name="Bild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696" y="5445224"/>
            <a:ext cx="1600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539552" y="1196752"/>
            <a:ext cx="6934200" cy="480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de-DE" sz="2200" kern="0" dirty="0" smtClean="0">
                <a:solidFill>
                  <a:schemeClr val="accent2"/>
                </a:solidFill>
              </a:rPr>
              <a:t>Auswilderung von 20 Luchsen</a:t>
            </a:r>
          </a:p>
          <a:p>
            <a:pPr lvl="1" eaLnBrk="1" hangingPunct="1"/>
            <a:r>
              <a:rPr lang="de-DE" sz="1800" kern="0" dirty="0" smtClean="0">
                <a:solidFill>
                  <a:schemeClr val="accent2"/>
                </a:solidFill>
              </a:rPr>
              <a:t>Slowakei, Schweiz</a:t>
            </a:r>
          </a:p>
          <a:p>
            <a:pPr lvl="1" eaLnBrk="1" hangingPunct="1"/>
            <a:r>
              <a:rPr lang="de-DE" sz="1800" kern="0" dirty="0" smtClean="0">
                <a:solidFill>
                  <a:schemeClr val="accent2"/>
                </a:solidFill>
              </a:rPr>
              <a:t>Lebensraum pro Luchs 10.000 ha – 40.000 ha</a:t>
            </a:r>
          </a:p>
          <a:p>
            <a:pPr lvl="1" eaLnBrk="1" hangingPunct="1">
              <a:buFontTx/>
              <a:buNone/>
            </a:pPr>
            <a:endParaRPr lang="de-DE" sz="1800" kern="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e-DE" sz="2200" kern="0" dirty="0" smtClean="0">
                <a:solidFill>
                  <a:schemeClr val="accent2"/>
                </a:solidFill>
              </a:rPr>
              <a:t>Biosphärenreservat Pfälzerwald/Nordvogesen</a:t>
            </a:r>
          </a:p>
          <a:p>
            <a:pPr lvl="1" eaLnBrk="1" hangingPunct="1"/>
            <a:r>
              <a:rPr lang="de-CH" sz="1800" kern="0" dirty="0" smtClean="0">
                <a:solidFill>
                  <a:schemeClr val="accent2"/>
                </a:solidFill>
              </a:rPr>
              <a:t>Fläche 				  3.028 km</a:t>
            </a:r>
            <a:r>
              <a:rPr lang="de-CH" sz="1800" kern="0" baseline="30000" dirty="0" smtClean="0">
                <a:solidFill>
                  <a:schemeClr val="accent2"/>
                </a:solidFill>
              </a:rPr>
              <a:t>2</a:t>
            </a:r>
            <a:r>
              <a:rPr lang="de-CH" sz="1800" kern="0" dirty="0" smtClean="0">
                <a:solidFill>
                  <a:schemeClr val="accent2"/>
                </a:solidFill>
              </a:rPr>
              <a:t> </a:t>
            </a:r>
            <a:endParaRPr lang="de-CH" sz="1800" kern="0" dirty="0" smtClean="0"/>
          </a:p>
          <a:p>
            <a:pPr lvl="1" eaLnBrk="1" hangingPunct="1"/>
            <a:r>
              <a:rPr lang="de-DE" sz="1800" kern="0" dirty="0" smtClean="0">
                <a:solidFill>
                  <a:schemeClr val="accent2"/>
                </a:solidFill>
              </a:rPr>
              <a:t>Lebensraum für bis zu 45 Luchse</a:t>
            </a:r>
          </a:p>
          <a:p>
            <a:pPr lvl="1" eaLnBrk="1" hangingPunct="1"/>
            <a:r>
              <a:rPr lang="de-DE" sz="1800" kern="0" dirty="0" smtClean="0">
                <a:solidFill>
                  <a:schemeClr val="accent2"/>
                </a:solidFill>
              </a:rPr>
              <a:t>Anschluss an Vogesen, Jura, Alpen </a:t>
            </a:r>
          </a:p>
          <a:p>
            <a:pPr lvl="1" eaLnBrk="1" hangingPunct="1"/>
            <a:endParaRPr lang="de-DE" sz="1800" kern="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e-DE" sz="2200" kern="0" dirty="0" smtClean="0">
                <a:solidFill>
                  <a:schemeClr val="accent2"/>
                </a:solidFill>
              </a:rPr>
              <a:t>Gesamtvolumen	2,75 </a:t>
            </a:r>
            <a:r>
              <a:rPr lang="de-DE" sz="2200" kern="0" dirty="0" err="1" smtClean="0">
                <a:solidFill>
                  <a:schemeClr val="accent2"/>
                </a:solidFill>
              </a:rPr>
              <a:t>Mio</a:t>
            </a:r>
            <a:r>
              <a:rPr lang="de-DE" sz="2200" kern="0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sz="2200" kern="0" dirty="0" err="1" smtClean="0">
                <a:solidFill>
                  <a:schemeClr val="accent2"/>
                </a:solidFill>
              </a:rPr>
              <a:t>Laufzeit</a:t>
            </a:r>
            <a:r>
              <a:rPr lang="en-US" sz="2200" kern="0" dirty="0" smtClean="0">
                <a:solidFill>
                  <a:schemeClr val="accent2"/>
                </a:solidFill>
              </a:rPr>
              <a:t>		6 </a:t>
            </a:r>
            <a:r>
              <a:rPr lang="en-US" sz="2200" kern="0" dirty="0" err="1" smtClean="0">
                <a:solidFill>
                  <a:schemeClr val="accent2"/>
                </a:solidFill>
              </a:rPr>
              <a:t>Jahre</a:t>
            </a:r>
            <a:endParaRPr lang="en-US" sz="2200" kern="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200" kern="0" dirty="0" smtClean="0">
                <a:solidFill>
                  <a:schemeClr val="accent2"/>
                </a:solidFill>
              </a:rPr>
              <a:t>Partner</a:t>
            </a:r>
            <a:br>
              <a:rPr lang="en-US" sz="2200" kern="0" dirty="0" smtClean="0">
                <a:solidFill>
                  <a:schemeClr val="accent2"/>
                </a:solidFill>
              </a:rPr>
            </a:br>
            <a:endParaRPr lang="en-US" sz="2200" kern="0" dirty="0" smtClean="0">
              <a:solidFill>
                <a:schemeClr val="accent2"/>
              </a:solidFill>
            </a:endParaRPr>
          </a:p>
        </p:txBody>
      </p:sp>
      <p:pic>
        <p:nvPicPr>
          <p:cNvPr id="13" name="Bild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5648424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6408" y="5780187"/>
            <a:ext cx="1447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Gerade Verbindung 16"/>
          <p:cNvCxnSpPr>
            <a:cxnSpLocks noChangeShapeType="1"/>
          </p:cNvCxnSpPr>
          <p:nvPr/>
        </p:nvCxnSpPr>
        <p:spPr bwMode="auto">
          <a:xfrm>
            <a:off x="533401" y="4961383"/>
            <a:ext cx="0" cy="1896617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3645024"/>
            <a:ext cx="3528318" cy="243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de-DE" dirty="0" smtClean="0"/>
              <a:t>LIFE Moore</a:t>
            </a:r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0432" y="2028917"/>
            <a:ext cx="4233531" cy="3175148"/>
          </a:xfrm>
        </p:spPr>
      </p:pic>
      <p:cxnSp>
        <p:nvCxnSpPr>
          <p:cNvPr id="9" name="Gerade Verbindung 8"/>
          <p:cNvCxnSpPr/>
          <p:nvPr/>
        </p:nvCxnSpPr>
        <p:spPr bwMode="auto">
          <a:xfrm rot="5400000">
            <a:off x="-419100" y="5905500"/>
            <a:ext cx="1905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hteck 2"/>
          <p:cNvSpPr/>
          <p:nvPr/>
        </p:nvSpPr>
        <p:spPr>
          <a:xfrm>
            <a:off x="1187624" y="1556792"/>
            <a:ext cx="4572000" cy="37394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Laufzeit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2011-2016</a:t>
            </a:r>
          </a:p>
          <a:p>
            <a:endParaRPr lang="de-DE" sz="9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Budget 2,74 Mio.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EUR</a:t>
            </a:r>
          </a:p>
          <a:p>
            <a:endParaRPr lang="de-DE" sz="9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Eifel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und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Hunsrück</a:t>
            </a:r>
          </a:p>
          <a:p>
            <a:endParaRPr lang="de-DE" sz="9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Über 100 ha Moore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wiedervernässt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 (über 300 Staue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de-DE" sz="9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60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ha Fichten entnommen </a:t>
            </a: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de-DE" sz="9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Wegerückbau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229600" cy="1143000"/>
          </a:xfrm>
        </p:spPr>
        <p:txBody>
          <a:bodyPr/>
          <a:lstStyle/>
          <a:p>
            <a:r>
              <a:rPr lang="de-DE" dirty="0" smtClean="0"/>
              <a:t>Unterstützungsmöglichkeiten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835696" y="1484784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Förderung zur Ausarbeitung des Antrags</a:t>
            </a:r>
          </a:p>
          <a:p>
            <a:pPr lvl="0"/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Abstimmung mit BMUB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Unterstützung bei Gesprächen </a:t>
            </a: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mit 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EU KOM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Kofinanzierung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von Naturschutzprojekten</a:t>
            </a:r>
            <a:endParaRPr lang="de-DE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 rot="5400000">
            <a:off x="-419100" y="5905500"/>
            <a:ext cx="1905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78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393</Words>
  <Application>Microsoft Office PowerPoint</Application>
  <PresentationFormat>Affichage à l'écran (4:3)</PresentationFormat>
  <Paragraphs>91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Helvetica Neue</vt:lpstr>
      <vt:lpstr>Blank Presentation</vt:lpstr>
      <vt:lpstr> Förderprogramm LIFE - Beratung, Finanzierung, Umsetzung- </vt:lpstr>
      <vt:lpstr>SNU RLP</vt:lpstr>
      <vt:lpstr>Présentation PowerPoint</vt:lpstr>
      <vt:lpstr>Förderproamm LIFE</vt:lpstr>
      <vt:lpstr>Nationaler Kontaktpunkt</vt:lpstr>
      <vt:lpstr>Beispiele</vt:lpstr>
      <vt:lpstr>LIFE Luchs</vt:lpstr>
      <vt:lpstr>LIFE Moore</vt:lpstr>
      <vt:lpstr>Unterstützungsmöglichkeiten</vt:lpstr>
      <vt:lpstr>Présentation PowerPoint</vt:lpstr>
    </vt:vector>
  </TitlesOfParts>
  <Company>Jochen Krebuehl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Jochen Krebuehl</dc:creator>
  <cp:lastModifiedBy>Agnes Veron</cp:lastModifiedBy>
  <cp:revision>166</cp:revision>
  <cp:lastPrinted>2014-05-21T08:19:45Z</cp:lastPrinted>
  <dcterms:created xsi:type="dcterms:W3CDTF">2015-03-20T20:04:23Z</dcterms:created>
  <dcterms:modified xsi:type="dcterms:W3CDTF">2017-11-13T10:45:10Z</dcterms:modified>
</cp:coreProperties>
</file>